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aleway SemiBold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jxJXnR1luuWVmNXtGu2tr8XnPN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RalewaySemiBold-italic.fntdata"/><Relationship Id="rId16" Type="http://schemas.openxmlformats.org/officeDocument/2006/relationships/font" Target="fonts/RalewaySemiBol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Raleway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rgbClr val="00B050"/>
              </a:solidFill>
            </a:endParaRPr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fa04b625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2afa04b625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3efed2939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g33efed2939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efed2939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33efed2939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efed2939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33efed2939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3efed2939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33efed2939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3efed2939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33efed2939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bg>
      <p:bgPr>
        <a:gradFill>
          <a:gsLst>
            <a:gs pos="0">
              <a:srgbClr val="90CBF3">
                <a:alpha val="41176"/>
              </a:srgbClr>
            </a:gs>
            <a:gs pos="100000">
              <a:srgbClr val="350FF5">
                <a:alpha val="16862"/>
              </a:srgbClr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idx="1" type="body"/>
          </p:nvPr>
        </p:nvSpPr>
        <p:spPr>
          <a:xfrm>
            <a:off x="265819" y="774985"/>
            <a:ext cx="8603400" cy="3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1pPr>
            <a:lvl2pPr indent="-3619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2pPr>
            <a:lvl3pPr indent="-3429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4pPr>
            <a:lvl5pPr indent="-3238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•"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1400" u="none" cap="none" strike="noStrike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ts val="1400"/>
              <a:buFont typeface="Raleway SemiBold"/>
              <a:buNone/>
              <a:defRPr b="0"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NOAA_logo.png" id="13" name="Google Shape;1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897" y="56862"/>
            <a:ext cx="806505" cy="78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02209" y="56868"/>
            <a:ext cx="827495" cy="80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"/>
          <p:cNvSpPr txBox="1"/>
          <p:nvPr>
            <p:ph type="title"/>
          </p:nvPr>
        </p:nvSpPr>
        <p:spPr>
          <a:xfrm>
            <a:off x="123475" y="457200"/>
            <a:ext cx="8883300" cy="211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11111"/>
              <a:buFont typeface="Calibri"/>
              <a:buNone/>
            </a:pPr>
            <a:r>
              <a:rPr lang="en" sz="2700"/>
              <a:t>GOES-19 L2 (Group 6) Provisional Validation</a:t>
            </a:r>
            <a:endParaRPr sz="27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50000"/>
              <a:buFont typeface="Calibri"/>
              <a:buNone/>
            </a:pPr>
            <a:r>
              <a:rPr lang="en" sz="2000"/>
              <a:t>Peer/Stakeholder Product Validation Review (PS-PVR)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71428"/>
              <a:buFont typeface="Calibri"/>
              <a:buNone/>
            </a:pPr>
            <a:r>
              <a:t/>
            </a:r>
            <a:endParaRPr sz="175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66666"/>
              <a:buFont typeface="Calibri"/>
              <a:buNone/>
            </a:pPr>
            <a:r>
              <a:rPr lang="en" sz="1800"/>
              <a:t>March 12, 2025</a:t>
            </a:r>
            <a:endParaRPr sz="1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66666"/>
              <a:buFont typeface="Calibri"/>
              <a:buNone/>
            </a:pPr>
            <a:r>
              <a:t/>
            </a:r>
            <a:endParaRPr sz="1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11111"/>
              <a:buFont typeface="Calibri"/>
              <a:buNone/>
            </a:pPr>
            <a:r>
              <a:rPr lang="en" sz="2700"/>
              <a:t>NWS Perspective: AWIPS verification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171428"/>
              <a:buFont typeface="Calibri"/>
              <a:buNone/>
            </a:pPr>
            <a:r>
              <a:t/>
            </a:r>
            <a:endParaRPr sz="175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204544"/>
              <a:buFont typeface="Calibri"/>
              <a:buNone/>
            </a:pPr>
            <a:r>
              <a:rPr lang="en" sz="1466">
                <a:solidFill>
                  <a:srgbClr val="666666"/>
                </a:solidFill>
              </a:rPr>
              <a:t>Derek Van Pelt/TOWR-S Team</a:t>
            </a:r>
            <a:endParaRPr sz="1466"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6092"/>
              </a:buClr>
              <a:buSzPct val="204544"/>
              <a:buFont typeface="Calibri"/>
              <a:buNone/>
            </a:pPr>
            <a:r>
              <a:rPr lang="en" sz="1466">
                <a:solidFill>
                  <a:srgbClr val="666666"/>
                </a:solidFill>
              </a:rPr>
              <a:t>TOWR-S team, NWS Office of Observations</a:t>
            </a:r>
            <a:endParaRPr sz="2366">
              <a:solidFill>
                <a:srgbClr val="666666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fa04b6256_0_59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None/>
            </a:pPr>
            <a:r>
              <a:rPr lang="en"/>
              <a:t>Products Evaluated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None/>
            </a:pPr>
            <a:r>
              <a:rPr lang="en"/>
              <a:t>All imagery from March 06, 2025</a:t>
            </a:r>
            <a:endParaRPr/>
          </a:p>
        </p:txBody>
      </p:sp>
      <p:sp>
        <p:nvSpPr>
          <p:cNvPr id="68" name="Google Shape;68;g2afa04b6256_0_59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g2afa04b6256_0_59"/>
          <p:cNvSpPr txBox="1"/>
          <p:nvPr>
            <p:ph idx="1" type="body"/>
          </p:nvPr>
        </p:nvSpPr>
        <p:spPr>
          <a:xfrm>
            <a:off x="265819" y="774985"/>
            <a:ext cx="8603400" cy="3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Aerosol Optical Depth (FD,COUNS, MESOs)</a:t>
            </a:r>
            <a:endParaRPr>
              <a:solidFill>
                <a:srgbClr val="666666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Dust Detection </a:t>
            </a:r>
            <a:r>
              <a:rPr lang="en">
                <a:solidFill>
                  <a:srgbClr val="666666"/>
                </a:solidFill>
              </a:rPr>
              <a:t>(FD,COINS, MESOs)</a:t>
            </a:r>
            <a:endParaRPr>
              <a:solidFill>
                <a:srgbClr val="666666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Smoke Detection </a:t>
            </a:r>
            <a:r>
              <a:rPr lang="en">
                <a:solidFill>
                  <a:srgbClr val="666666"/>
                </a:solidFill>
              </a:rPr>
              <a:t>(FD,COUNS, MESOs)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Radiation budget products not included in AWIPS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Aerosol Optical Depth</a:t>
            </a:r>
            <a:endParaRPr/>
          </a:p>
        </p:txBody>
      </p:sp>
      <p:sp>
        <p:nvSpPr>
          <p:cNvPr id="75" name="Google Shape;75;p2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2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9450" y="788825"/>
            <a:ext cx="5485100" cy="415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"/>
          <p:cNvSpPr txBox="1"/>
          <p:nvPr/>
        </p:nvSpPr>
        <p:spPr>
          <a:xfrm>
            <a:off x="5085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efed2939b_0_2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Aerosol Optical Depth</a:t>
            </a:r>
            <a:endParaRPr/>
          </a:p>
        </p:txBody>
      </p:sp>
      <p:sp>
        <p:nvSpPr>
          <p:cNvPr id="84" name="Google Shape;84;g33efed2939b_0_2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g33efed2939b_0_2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33efed2939b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2650" y="1722600"/>
            <a:ext cx="4416552" cy="334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33efed2939b_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808200"/>
            <a:ext cx="4461251" cy="334239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g33efed2939b_0_2"/>
          <p:cNvSpPr txBox="1"/>
          <p:nvPr/>
        </p:nvSpPr>
        <p:spPr>
          <a:xfrm>
            <a:off x="2418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33efed2939b_0_2"/>
          <p:cNvSpPr txBox="1"/>
          <p:nvPr/>
        </p:nvSpPr>
        <p:spPr>
          <a:xfrm>
            <a:off x="6457277" y="17120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3efed2939b_0_8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Dust Detection</a:t>
            </a:r>
            <a:endParaRPr/>
          </a:p>
        </p:txBody>
      </p:sp>
      <p:sp>
        <p:nvSpPr>
          <p:cNvPr id="95" name="Google Shape;95;g33efed2939b_0_8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g33efed2939b_0_8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g33efed2939b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786384"/>
            <a:ext cx="5486400" cy="412604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33efed2939b_0_8"/>
          <p:cNvSpPr txBox="1"/>
          <p:nvPr/>
        </p:nvSpPr>
        <p:spPr>
          <a:xfrm>
            <a:off x="5085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efed2939b_0_14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Dust Detection</a:t>
            </a:r>
            <a:endParaRPr/>
          </a:p>
        </p:txBody>
      </p:sp>
      <p:sp>
        <p:nvSpPr>
          <p:cNvPr id="104" name="Google Shape;104;g33efed2939b_0_14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5" name="Google Shape;105;g33efed2939b_0_14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g33efed2939b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3672" y="1719072"/>
            <a:ext cx="4416552" cy="334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33efed2939b_0_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808200"/>
            <a:ext cx="4462273" cy="3346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33efed2939b_0_14"/>
          <p:cNvSpPr txBox="1"/>
          <p:nvPr/>
        </p:nvSpPr>
        <p:spPr>
          <a:xfrm>
            <a:off x="2418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33efed2939b_0_14"/>
          <p:cNvSpPr txBox="1"/>
          <p:nvPr/>
        </p:nvSpPr>
        <p:spPr>
          <a:xfrm>
            <a:off x="6457277" y="17120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3efed2939b_0_20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Smoke Detection</a:t>
            </a:r>
            <a:endParaRPr/>
          </a:p>
        </p:txBody>
      </p:sp>
      <p:sp>
        <p:nvSpPr>
          <p:cNvPr id="115" name="Google Shape;115;g33efed2939b_0_20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6" name="Google Shape;116;g33efed2939b_0_20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g33efed2939b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786384"/>
            <a:ext cx="5486401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33efed2939b_0_20"/>
          <p:cNvSpPr txBox="1"/>
          <p:nvPr/>
        </p:nvSpPr>
        <p:spPr>
          <a:xfrm>
            <a:off x="5085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efed2939b_0_26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Smoke Detection</a:t>
            </a:r>
            <a:endParaRPr/>
          </a:p>
        </p:txBody>
      </p:sp>
      <p:sp>
        <p:nvSpPr>
          <p:cNvPr id="124" name="Google Shape;124;g33efed2939b_0_26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5" name="Google Shape;125;g33efed2939b_0_26"/>
          <p:cNvSpPr txBox="1"/>
          <p:nvPr/>
        </p:nvSpPr>
        <p:spPr>
          <a:xfrm>
            <a:off x="4766050" y="4179100"/>
            <a:ext cx="324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33efed2939b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3672" y="1722600"/>
            <a:ext cx="4415790" cy="334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33efed2939b_0_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808200"/>
            <a:ext cx="4462273" cy="334670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33efed2939b_0_26"/>
          <p:cNvSpPr txBox="1"/>
          <p:nvPr/>
        </p:nvSpPr>
        <p:spPr>
          <a:xfrm>
            <a:off x="2418677" y="7976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33efed2939b_0_26"/>
          <p:cNvSpPr txBox="1"/>
          <p:nvPr/>
        </p:nvSpPr>
        <p:spPr>
          <a:xfrm>
            <a:off x="6457277" y="1712025"/>
            <a:ext cx="2194200" cy="30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GOES-19 Preliminary, Non-Operational Data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"/>
          <p:cNvSpPr txBox="1"/>
          <p:nvPr>
            <p:ph type="title"/>
          </p:nvPr>
        </p:nvSpPr>
        <p:spPr>
          <a:xfrm>
            <a:off x="914400" y="0"/>
            <a:ext cx="72876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Notes</a:t>
            </a:r>
            <a:endParaRPr/>
          </a:p>
        </p:txBody>
      </p:sp>
      <p:sp>
        <p:nvSpPr>
          <p:cNvPr id="135" name="Google Shape;135;p11"/>
          <p:cNvSpPr txBox="1"/>
          <p:nvPr>
            <p:ph idx="12" type="sldNum"/>
          </p:nvPr>
        </p:nvSpPr>
        <p:spPr>
          <a:xfrm>
            <a:off x="8647819" y="4812506"/>
            <a:ext cx="420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6" name="Google Shape;136;p11"/>
          <p:cNvSpPr txBox="1"/>
          <p:nvPr>
            <p:ph idx="1" type="body"/>
          </p:nvPr>
        </p:nvSpPr>
        <p:spPr>
          <a:xfrm>
            <a:off x="265819" y="774985"/>
            <a:ext cx="8603400" cy="38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6666"/>
              </a:buClr>
              <a:buSzPts val="2400"/>
              <a:buChar char="•"/>
            </a:pPr>
            <a:r>
              <a:rPr lang="en">
                <a:solidFill>
                  <a:srgbClr val="666666"/>
                </a:solidFill>
              </a:rPr>
              <a:t>AWIPS ingests and displays all these products using its baseline configurations. </a:t>
            </a:r>
            <a:endParaRPr>
              <a:solidFill>
                <a:srgbClr val="666666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No fielding issues are expected</a:t>
            </a:r>
            <a:endParaRPr>
              <a:solidFill>
                <a:srgbClr val="666666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G-19 products conform closely to G-16,17 conventions (GOES-R Product User Guide)</a:t>
            </a:r>
            <a:endParaRPr>
              <a:solidFill>
                <a:srgbClr val="666666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Char char="•"/>
            </a:pPr>
            <a:r>
              <a:rPr lang="en">
                <a:solidFill>
                  <a:srgbClr val="666666"/>
                </a:solidFill>
              </a:rPr>
              <a:t>AWIPS’ baseline configurations for G16 and G18 are extensible for G19+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